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6" r:id="rId3"/>
    <p:sldId id="297" r:id="rId4"/>
    <p:sldId id="299" r:id="rId5"/>
    <p:sldId id="298" r:id="rId6"/>
    <p:sldId id="303" r:id="rId7"/>
    <p:sldId id="274" r:id="rId8"/>
    <p:sldId id="275" r:id="rId9"/>
    <p:sldId id="276" r:id="rId10"/>
    <p:sldId id="278" r:id="rId11"/>
    <p:sldId id="277" r:id="rId12"/>
    <p:sldId id="283" r:id="rId13"/>
    <p:sldId id="284" r:id="rId14"/>
    <p:sldId id="287" r:id="rId15"/>
    <p:sldId id="273" r:id="rId16"/>
    <p:sldId id="289" r:id="rId17"/>
    <p:sldId id="290" r:id="rId18"/>
    <p:sldId id="292" r:id="rId19"/>
    <p:sldId id="270" r:id="rId20"/>
    <p:sldId id="264" r:id="rId21"/>
    <p:sldId id="257" r:id="rId22"/>
    <p:sldId id="268" r:id="rId23"/>
    <p:sldId id="294" r:id="rId24"/>
    <p:sldId id="286" r:id="rId25"/>
    <p:sldId id="300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9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-10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98F13-6BE2-442C-8DFA-5E21D8D51065}" type="datetimeFigureOut">
              <a:rPr lang="en-US" smtClean="0"/>
              <a:t>10/15/2013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4F0C-ABED-4AEE-AE19-959D2D25E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84F0C-ABED-4AEE-AE19-959D2D25E9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7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2563-2C5A-4AB0-8ACE-3C44DAE01E11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0CE5F-1AC3-48ED-AC2B-83698A1CDB97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5A6F-85D2-4969-A3DC-01AB82B8D351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727B-74BD-4DF3-9295-C05EDCBABEA1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16DA-4D15-4E2E-B15E-5AC0B4153A0F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3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1821-ECB9-4D30-8953-785171BEE7A9}" type="datetime1">
              <a:rPr lang="en-US" smtClean="0"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19E6-E19C-4849-AD1F-DAE42732CE2F}" type="datetime1">
              <a:rPr lang="en-US" smtClean="0"/>
              <a:t>10/15/2013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674F-7E12-4CAD-B20E-F85C524401EC}" type="datetime1">
              <a:rPr lang="en-US" smtClean="0"/>
              <a:t>10/15/2013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AB9D-4EF3-40FA-BE70-3C4BDDECD521}" type="datetime1">
              <a:rPr lang="en-US" smtClean="0"/>
              <a:t>10/15/2013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0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602C-2E77-4A57-95DE-B9F9AA93B2AD}" type="datetime1">
              <a:rPr lang="en-US" smtClean="0"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F16CC-B833-4F46-BFF4-764BD6E7CE8A}" type="datetime1">
              <a:rPr lang="en-US" smtClean="0"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8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F0C1-47A6-4CD9-8358-60CF288D595A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PSM V20 D055 Stromboli viewed from the northw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47"/>
            <a:ext cx="6511159" cy="69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7739" y="124658"/>
            <a:ext cx="5854261" cy="233476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Muography with nuclear emulsions in Italy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1159" y="3033498"/>
            <a:ext cx="5363847" cy="2307338"/>
          </a:xfrm>
        </p:spPr>
        <p:txBody>
          <a:bodyPr>
            <a:noAutofit/>
          </a:bodyPr>
          <a:lstStyle/>
          <a:p>
            <a:r>
              <a:rPr lang="en-US" sz="1400" u="sng" dirty="0" err="1" smtClean="0"/>
              <a:t>Valeri</a:t>
            </a:r>
            <a:r>
              <a:rPr lang="en-US" sz="1400" u="sng" dirty="0"/>
              <a:t> </a:t>
            </a:r>
            <a:r>
              <a:rPr lang="en-US" sz="1400" u="sng" dirty="0" smtClean="0"/>
              <a:t>Tioukov</a:t>
            </a:r>
            <a:r>
              <a:rPr lang="en-US" sz="1400" u="sng" baseline="30000" dirty="0"/>
              <a:t>1</a:t>
            </a:r>
            <a:r>
              <a:rPr lang="en-US" sz="1400" u="sng" dirty="0" smtClean="0"/>
              <a:t>, </a:t>
            </a:r>
            <a:r>
              <a:rPr lang="en-US" sz="1400" dirty="0" smtClean="0"/>
              <a:t>Giovanni </a:t>
            </a:r>
            <a:r>
              <a:rPr lang="en-US" sz="1400" dirty="0"/>
              <a:t>De Lellis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err="1"/>
              <a:t>Andrey</a:t>
            </a:r>
            <a:r>
              <a:rPr lang="en-US" sz="1400" dirty="0"/>
              <a:t> Aleksandrov</a:t>
            </a:r>
            <a:r>
              <a:rPr lang="en-US" sz="1400" baseline="30000" dirty="0"/>
              <a:t>1</a:t>
            </a:r>
            <a:r>
              <a:rPr lang="en-US" sz="1400" dirty="0"/>
              <a:t>, Lucia Consiglio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err="1"/>
              <a:t>Andrey</a:t>
            </a:r>
            <a:r>
              <a:rPr lang="en-US" sz="1400" dirty="0"/>
              <a:t> Sheshukov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smtClean="0"/>
              <a:t>Tatiana Shchedrina</a:t>
            </a:r>
            <a:r>
              <a:rPr lang="en-US" sz="1400" baseline="30000" dirty="0" smtClean="0"/>
              <a:t>1</a:t>
            </a:r>
            <a:r>
              <a:rPr lang="en-US" sz="1400" dirty="0"/>
              <a:t>, </a:t>
            </a:r>
            <a:r>
              <a:rPr lang="it-IT" sz="1400" dirty="0" smtClean="0"/>
              <a:t>Massimo </a:t>
            </a:r>
            <a:r>
              <a:rPr lang="it-IT" sz="1400" dirty="0"/>
              <a:t>Orazi</a:t>
            </a:r>
            <a:r>
              <a:rPr lang="it-IT" sz="1400" baseline="30000" dirty="0"/>
              <a:t>2</a:t>
            </a:r>
            <a:r>
              <a:rPr lang="it-IT" sz="1400" dirty="0"/>
              <a:t>, Rosario Peluso</a:t>
            </a:r>
            <a:r>
              <a:rPr lang="it-IT" sz="1400" baseline="30000" dirty="0"/>
              <a:t>2</a:t>
            </a:r>
            <a:r>
              <a:rPr lang="it-IT" sz="1400" dirty="0"/>
              <a:t>, Cristiano Bozza</a:t>
            </a:r>
            <a:r>
              <a:rPr lang="it-IT" sz="1400" baseline="30000" dirty="0"/>
              <a:t>3</a:t>
            </a:r>
            <a:r>
              <a:rPr lang="it-IT" sz="1400" dirty="0"/>
              <a:t>, Chiara De Sio</a:t>
            </a:r>
            <a:r>
              <a:rPr lang="it-IT" sz="1400" baseline="30000" dirty="0"/>
              <a:t>3</a:t>
            </a:r>
            <a:r>
              <a:rPr lang="it-IT" sz="1400" dirty="0"/>
              <a:t>, Simona Maria Stellacci</a:t>
            </a:r>
            <a:r>
              <a:rPr lang="it-IT" sz="1400" baseline="30000" dirty="0"/>
              <a:t>3</a:t>
            </a:r>
            <a:r>
              <a:rPr lang="it-IT" sz="1400" dirty="0"/>
              <a:t>, </a:t>
            </a:r>
            <a:r>
              <a:rPr lang="it-IT" sz="1400" dirty="0" smtClean="0"/>
              <a:t>Chiara</a:t>
            </a:r>
            <a:r>
              <a:rPr lang="en-US" sz="1400" dirty="0" smtClean="0"/>
              <a:t>Sirignano</a:t>
            </a:r>
            <a:r>
              <a:rPr lang="en-US" sz="1400" baseline="30000" dirty="0" smtClean="0"/>
              <a:t>4</a:t>
            </a:r>
            <a:r>
              <a:rPr lang="en-US" sz="1400" dirty="0"/>
              <a:t>, Nicola D’Ambrosio</a:t>
            </a:r>
            <a:r>
              <a:rPr lang="en-US" sz="1400" baseline="30000" dirty="0"/>
              <a:t>5</a:t>
            </a:r>
            <a:r>
              <a:rPr lang="en-US" sz="1400" dirty="0"/>
              <a:t>, </a:t>
            </a:r>
            <a:r>
              <a:rPr lang="en-US" sz="1400" dirty="0" err="1"/>
              <a:t>Seigo</a:t>
            </a:r>
            <a:r>
              <a:rPr lang="en-US" sz="1400" dirty="0"/>
              <a:t> Miyamoto</a:t>
            </a:r>
            <a:r>
              <a:rPr lang="en-US" sz="1400" baseline="30000" dirty="0"/>
              <a:t>6</a:t>
            </a:r>
            <a:r>
              <a:rPr lang="en-US" sz="1400" dirty="0"/>
              <a:t>, </a:t>
            </a:r>
            <a:r>
              <a:rPr lang="en-US" sz="1400" dirty="0" err="1"/>
              <a:t>Ryuichi</a:t>
            </a:r>
            <a:r>
              <a:rPr lang="en-US" sz="1400" dirty="0"/>
              <a:t> Nishiyama</a:t>
            </a:r>
            <a:r>
              <a:rPr lang="en-US" sz="1400" baseline="30000" dirty="0"/>
              <a:t>6</a:t>
            </a:r>
            <a:r>
              <a:rPr lang="en-US" sz="1400" dirty="0"/>
              <a:t>, Hiroyuki </a:t>
            </a:r>
            <a:r>
              <a:rPr lang="en-US" sz="1400" dirty="0" smtClean="0"/>
              <a:t>Tanaka</a:t>
            </a:r>
            <a:r>
              <a:rPr lang="en-US" sz="1400" baseline="30000" dirty="0" smtClean="0"/>
              <a:t>6</a:t>
            </a:r>
            <a:r>
              <a:rPr lang="en-US" sz="1400" dirty="0"/>
              <a:t>, </a:t>
            </a:r>
            <a:r>
              <a:rPr lang="en-US" sz="1400" dirty="0" err="1" smtClean="0"/>
              <a:t>Mikhailo</a:t>
            </a:r>
            <a:r>
              <a:rPr lang="en-US" sz="1400" dirty="0" smtClean="0"/>
              <a:t> Vladimirov</a:t>
            </a:r>
            <a:r>
              <a:rPr lang="en-US" sz="1400" baseline="30000" dirty="0"/>
              <a:t>7</a:t>
            </a:r>
          </a:p>
          <a:p>
            <a:endParaRPr lang="en-US" sz="1400" baseline="30000" dirty="0" smtClean="0"/>
          </a:p>
          <a:p>
            <a:endParaRPr lang="en-US" sz="1400" baseline="30000" dirty="0"/>
          </a:p>
          <a:p>
            <a:r>
              <a:rPr lang="en-US" sz="1400" baseline="30000" dirty="0"/>
              <a:t>1</a:t>
            </a:r>
            <a:r>
              <a:rPr lang="en-US" sz="1400" dirty="0"/>
              <a:t>University of Napoli / INFN, Italy,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INGV </a:t>
            </a:r>
            <a:r>
              <a:rPr lang="en-US" sz="1400" dirty="0"/>
              <a:t>- Napoli, Italy, </a:t>
            </a:r>
            <a:r>
              <a:rPr lang="en-US" sz="1400" baseline="30000" dirty="0"/>
              <a:t>3</a:t>
            </a:r>
            <a:r>
              <a:rPr lang="en-US" sz="1400" dirty="0"/>
              <a:t>University of Salerno / INFN, Italy, 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Universityof </a:t>
            </a:r>
            <a:r>
              <a:rPr lang="en-US" sz="1400" dirty="0" err="1"/>
              <a:t>Padova</a:t>
            </a:r>
            <a:r>
              <a:rPr lang="en-US" sz="1400" dirty="0"/>
              <a:t> / INFN, Italy, </a:t>
            </a:r>
            <a:r>
              <a:rPr lang="en-US" sz="1400" baseline="30000" dirty="0"/>
              <a:t>5</a:t>
            </a:r>
            <a:r>
              <a:rPr lang="en-US" sz="1400" dirty="0"/>
              <a:t>INFN - LNGS, Italy, 6University of </a:t>
            </a:r>
            <a:r>
              <a:rPr lang="en-US" sz="1400" dirty="0" err="1"/>
              <a:t>Tokio</a:t>
            </a:r>
            <a:r>
              <a:rPr lang="en-US" sz="1400" dirty="0"/>
              <a:t>, </a:t>
            </a:r>
            <a:r>
              <a:rPr lang="en-US" sz="1400" dirty="0"/>
              <a:t>Japan, , </a:t>
            </a:r>
            <a:r>
              <a:rPr lang="en-US" sz="1400" baseline="30000" dirty="0" smtClean="0"/>
              <a:t>7</a:t>
            </a:r>
            <a:r>
              <a:rPr lang="en-US" sz="1400" dirty="0" smtClean="0"/>
              <a:t>LPI </a:t>
            </a:r>
            <a:r>
              <a:rPr lang="en-US" sz="1400" smtClean="0"/>
              <a:t>- Moscow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CFEC-4639-4B72-8422-E3A023893A1E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"/>
            <a:ext cx="9008773" cy="68407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7683-0243-4757-AB64-F86782D6D1C1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33029" y="269687"/>
            <a:ext cx="59803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View from the detector position (640m)</a:t>
            </a:r>
          </a:p>
          <a:p>
            <a:endParaRPr lang="en-US" sz="2800" dirty="0" smtClean="0"/>
          </a:p>
          <a:p>
            <a:r>
              <a:rPr lang="en-US" sz="2800" dirty="0" smtClean="0"/>
              <a:t>Craters region (750 m)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Sciara</a:t>
            </a:r>
            <a:r>
              <a:rPr lang="en-US" sz="2800" dirty="0" smtClean="0"/>
              <a:t> del </a:t>
            </a:r>
            <a:r>
              <a:rPr lang="en-US" sz="2800" dirty="0" err="1" smtClean="0"/>
              <a:t>fuoco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44417" y="596348"/>
            <a:ext cx="3544202" cy="697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844210" y="2460752"/>
            <a:ext cx="488819" cy="103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9545"/>
          <a:stretch/>
        </p:blipFill>
        <p:spPr bwMode="auto">
          <a:xfrm>
            <a:off x="284922" y="181132"/>
            <a:ext cx="11754678" cy="641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32550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6432550"/>
            <a:ext cx="4114800" cy="365125"/>
          </a:xfrm>
        </p:spPr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781" y="5224020"/>
            <a:ext cx="7796327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Above 500 m part of the island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859" y="313259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Detector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993" y="1971235"/>
            <a:ext cx="164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Craters region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822731" y="763585"/>
            <a:ext cx="714428" cy="46728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660634" y="763585"/>
            <a:ext cx="4876525" cy="18035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27597" y="1914145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CC7C9-18B6-4888-A60E-F127AF0F1FEE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the elevation profile</a:t>
            </a:r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265" y="1780676"/>
            <a:ext cx="8991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1167065" y="2999876"/>
            <a:ext cx="7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25066" y="490487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km</a:t>
            </a:r>
            <a:endParaRPr lang="it-IT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67065" y="2085476"/>
            <a:ext cx="2590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0866" y="293534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640 m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2310066" y="2618876"/>
            <a:ext cx="108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 =0.24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7350" y="5250297"/>
            <a:ext cx="7880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Stromboli has not so sharp cone - only a part of edifice can be </a:t>
            </a:r>
          </a:p>
          <a:p>
            <a:r>
              <a:rPr lang="en-US" sz="2400" dirty="0" smtClean="0"/>
              <a:t>monitored with a middle-size </a:t>
            </a:r>
            <a:r>
              <a:rPr lang="en-US" sz="2400" dirty="0" err="1" smtClean="0"/>
              <a:t>muon</a:t>
            </a:r>
            <a:r>
              <a:rPr lang="en-US" sz="2400" dirty="0" smtClean="0"/>
              <a:t> telescope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5A52-1D5B-4A62-B294-1721FE7A9847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752600" y="2782670"/>
            <a:ext cx="4648200" cy="1484531"/>
            <a:chOff x="228600" y="2477868"/>
            <a:chExt cx="4648200" cy="2362200"/>
          </a:xfrm>
        </p:grpSpPr>
        <p:sp>
          <p:nvSpPr>
            <p:cNvPr id="5" name="Rectangle 4"/>
            <p:cNvSpPr/>
            <p:nvPr/>
          </p:nvSpPr>
          <p:spPr>
            <a:xfrm>
              <a:off x="228600" y="2477868"/>
              <a:ext cx="4648200" cy="2362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8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192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336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624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92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36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480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624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324600" y="4953001"/>
            <a:ext cx="150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 plates </a:t>
            </a:r>
          </a:p>
          <a:p>
            <a:r>
              <a:rPr lang="en-US" dirty="0"/>
              <a:t>of 5mm (</a:t>
            </a:r>
            <a:r>
              <a:rPr lang="en-US" dirty="0" err="1"/>
              <a:t>inox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45" name="TextBox 44"/>
          <p:cNvSpPr txBox="1"/>
          <p:nvPr/>
        </p:nvSpPr>
        <p:spPr>
          <a:xfrm>
            <a:off x="8077200" y="4916269"/>
            <a:ext cx="2607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Envelopes with emulsions</a:t>
            </a:r>
          </a:p>
          <a:p>
            <a:r>
              <a:rPr lang="en-US" dirty="0"/>
              <a:t> glued to the central </a:t>
            </a:r>
          </a:p>
          <a:p>
            <a:r>
              <a:rPr lang="en-US" dirty="0" err="1"/>
              <a:t>inox</a:t>
            </a:r>
            <a:r>
              <a:rPr lang="en-US" dirty="0"/>
              <a:t> plate</a:t>
            </a:r>
            <a:endParaRPr lang="it-IT" dirty="0"/>
          </a:p>
        </p:txBody>
      </p:sp>
      <p:sp>
        <p:nvSpPr>
          <p:cNvPr id="54" name="TextBox 53"/>
          <p:cNvSpPr txBox="1"/>
          <p:nvPr/>
        </p:nvSpPr>
        <p:spPr>
          <a:xfrm>
            <a:off x="6400800" y="1792069"/>
            <a:ext cx="18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Aluminum Frame</a:t>
            </a:r>
            <a:endParaRPr lang="it-IT" dirty="0"/>
          </a:p>
        </p:txBody>
      </p:sp>
      <p:sp>
        <p:nvSpPr>
          <p:cNvPr id="55" name="TextBox 54"/>
          <p:cNvSpPr txBox="1"/>
          <p:nvPr/>
        </p:nvSpPr>
        <p:spPr>
          <a:xfrm>
            <a:off x="8305801" y="1792069"/>
            <a:ext cx="22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Elastic (rubber) layers </a:t>
            </a:r>
            <a:endParaRPr lang="it-IT" dirty="0"/>
          </a:p>
        </p:txBody>
      </p:sp>
      <p:grpSp>
        <p:nvGrpSpPr>
          <p:cNvPr id="51" name="Group 50"/>
          <p:cNvGrpSpPr/>
          <p:nvPr/>
        </p:nvGrpSpPr>
        <p:grpSpPr>
          <a:xfrm>
            <a:off x="7162800" y="2209800"/>
            <a:ext cx="2133600" cy="2667000"/>
            <a:chOff x="6544298" y="1145598"/>
            <a:chExt cx="2133600" cy="4989871"/>
          </a:xfrm>
        </p:grpSpPr>
        <p:sp>
          <p:nvSpPr>
            <p:cNvPr id="16" name="Rectangle 15"/>
            <p:cNvSpPr/>
            <p:nvPr/>
          </p:nvSpPr>
          <p:spPr>
            <a:xfrm>
              <a:off x="6925298" y="2249269"/>
              <a:ext cx="152400" cy="2819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87298" y="2477869"/>
              <a:ext cx="152400" cy="2362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25498" y="2249269"/>
              <a:ext cx="152400" cy="2819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158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682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158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682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824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348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824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348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53898" y="2554069"/>
              <a:ext cx="108000" cy="2286000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41298" y="2554069"/>
              <a:ext cx="108000" cy="2286000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11098" y="2173069"/>
              <a:ext cx="3048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11098" y="4916269"/>
              <a:ext cx="3048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Straight Arrow Connector 33"/>
            <p:cNvCxnSpPr>
              <a:endCxn id="16" idx="2"/>
            </p:cNvCxnSpPr>
            <p:nvPr/>
          </p:nvCxnSpPr>
          <p:spPr>
            <a:xfrm flipV="1">
              <a:off x="6544298" y="5068669"/>
              <a:ext cx="4572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17" idx="2"/>
            </p:cNvCxnSpPr>
            <p:nvPr/>
          </p:nvCxnSpPr>
          <p:spPr>
            <a:xfrm flipV="1">
              <a:off x="6620498" y="4840069"/>
              <a:ext cx="1143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8" idx="2"/>
            </p:cNvCxnSpPr>
            <p:nvPr/>
          </p:nvCxnSpPr>
          <p:spPr>
            <a:xfrm flipV="1">
              <a:off x="6772898" y="5068669"/>
              <a:ext cx="18288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23" idx="2"/>
            </p:cNvCxnSpPr>
            <p:nvPr/>
          </p:nvCxnSpPr>
          <p:spPr>
            <a:xfrm flipH="1" flipV="1">
              <a:off x="7420598" y="4763869"/>
              <a:ext cx="1905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7534898" y="4763869"/>
              <a:ext cx="762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7992098" y="4763869"/>
              <a:ext cx="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992098" y="4763869"/>
              <a:ext cx="762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849098" y="1145598"/>
              <a:ext cx="762000" cy="10274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endCxn id="29" idx="0"/>
            </p:cNvCxnSpPr>
            <p:nvPr/>
          </p:nvCxnSpPr>
          <p:spPr>
            <a:xfrm flipH="1">
              <a:off x="7207898" y="1288166"/>
              <a:ext cx="1317600" cy="1265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8373098" y="1288166"/>
              <a:ext cx="228600" cy="11897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1879012" y="1113472"/>
            <a:ext cx="4347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module with 10 emulsion “cells”</a:t>
            </a:r>
          </a:p>
          <a:p>
            <a:r>
              <a:rPr lang="en-US" dirty="0"/>
              <a:t>Each cell has 2 emulsions doublets </a:t>
            </a:r>
            <a:r>
              <a:rPr lang="en-US" dirty="0" smtClean="0"/>
              <a:t>attached 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both sides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central metal </a:t>
            </a:r>
            <a:r>
              <a:rPr lang="en-US" dirty="0"/>
              <a:t>plate.  </a:t>
            </a:r>
          </a:p>
          <a:p>
            <a:endParaRPr lang="en-US" dirty="0"/>
          </a:p>
          <a:p>
            <a:r>
              <a:rPr lang="en-US" dirty="0"/>
              <a:t>Front view of the central plate (26 x 80 cm)</a:t>
            </a:r>
            <a:endParaRPr lang="it-IT" dirty="0"/>
          </a:p>
        </p:txBody>
      </p:sp>
      <p:sp>
        <p:nvSpPr>
          <p:cNvPr id="67" name="TextBox 66"/>
          <p:cNvSpPr txBox="1"/>
          <p:nvPr/>
        </p:nvSpPr>
        <p:spPr>
          <a:xfrm>
            <a:off x="1828801" y="463927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total weight of one module is of 26 kg</a:t>
            </a:r>
          </a:p>
          <a:p>
            <a:r>
              <a:rPr lang="en-US" dirty="0"/>
              <a:t>Total amount of emulsions/module: 40</a:t>
            </a:r>
          </a:p>
          <a:p>
            <a:r>
              <a:rPr lang="en-US" dirty="0"/>
              <a:t>The active surface covered  is of 1200 cm2</a:t>
            </a:r>
          </a:p>
          <a:p>
            <a:endParaRPr lang="en-US" dirty="0"/>
          </a:p>
          <a:p>
            <a:r>
              <a:rPr lang="en-US" dirty="0"/>
              <a:t>The overall weight of 8 modules and the support frame is about 250 kg</a:t>
            </a:r>
            <a:endParaRPr lang="it-IT" dirty="0"/>
          </a:p>
        </p:txBody>
      </p:sp>
      <p:sp>
        <p:nvSpPr>
          <p:cNvPr id="68" name="TextBox 67"/>
          <p:cNvSpPr txBox="1"/>
          <p:nvPr/>
        </p:nvSpPr>
        <p:spPr>
          <a:xfrm>
            <a:off x="6934200" y="1295400"/>
            <a:ext cx="17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“Exploded view”</a:t>
            </a:r>
            <a:endParaRPr lang="it-IT" dirty="0"/>
          </a:p>
        </p:txBody>
      </p:sp>
      <p:sp>
        <p:nvSpPr>
          <p:cNvPr id="46" name="TextBox 45"/>
          <p:cNvSpPr txBox="1"/>
          <p:nvPr/>
        </p:nvSpPr>
        <p:spPr>
          <a:xfrm>
            <a:off x="2362200" y="24826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Scheme of the internal module structure</a:t>
            </a:r>
            <a:endParaRPr lang="it-IT" sz="3200" dirty="0"/>
          </a:p>
        </p:txBody>
      </p:sp>
      <p:sp>
        <p:nvSpPr>
          <p:cNvPr id="61" name="Chord 60"/>
          <p:cNvSpPr/>
          <p:nvPr/>
        </p:nvSpPr>
        <p:spPr>
          <a:xfrm rot="12121448">
            <a:off x="4555682" y="293999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Chord 61"/>
          <p:cNvSpPr/>
          <p:nvPr/>
        </p:nvSpPr>
        <p:spPr>
          <a:xfrm rot="12121448">
            <a:off x="5470002" y="294953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hord 62"/>
          <p:cNvSpPr/>
          <p:nvPr/>
        </p:nvSpPr>
        <p:spPr>
          <a:xfrm rot="12121448">
            <a:off x="1811284" y="29376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hord 63"/>
          <p:cNvSpPr/>
          <p:nvPr/>
        </p:nvSpPr>
        <p:spPr>
          <a:xfrm rot="12121448">
            <a:off x="2728065" y="29376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hord 64"/>
          <p:cNvSpPr/>
          <p:nvPr/>
        </p:nvSpPr>
        <p:spPr>
          <a:xfrm rot="12121448">
            <a:off x="3643663" y="2937622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hord 68"/>
          <p:cNvSpPr/>
          <p:nvPr/>
        </p:nvSpPr>
        <p:spPr>
          <a:xfrm rot="12121448">
            <a:off x="1813665" y="3637708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hord 69"/>
          <p:cNvSpPr/>
          <p:nvPr/>
        </p:nvSpPr>
        <p:spPr>
          <a:xfrm rot="12121448">
            <a:off x="2729263" y="364258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hord 70"/>
          <p:cNvSpPr/>
          <p:nvPr/>
        </p:nvSpPr>
        <p:spPr>
          <a:xfrm rot="12121448">
            <a:off x="3644846" y="3630680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hord 71"/>
          <p:cNvSpPr/>
          <p:nvPr/>
        </p:nvSpPr>
        <p:spPr>
          <a:xfrm rot="12121448">
            <a:off x="4559246" y="3642478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hord 72"/>
          <p:cNvSpPr/>
          <p:nvPr/>
        </p:nvSpPr>
        <p:spPr>
          <a:xfrm rot="12121448">
            <a:off x="5471265" y="36640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4" name="Footer Placeholder 7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C8516-70B5-420B-A7BA-43371E70495F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5181600" cy="83820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>
                <a:latin typeface="+mj-lt"/>
                <a:ea typeface="+mj-ea"/>
                <a:cs typeface="+mj-cs"/>
              </a:rPr>
              <a:t>Emulsions extraction after 5 months exposure. The envelopes are in a good shape</a:t>
            </a:r>
            <a:endParaRPr lang="it-IT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9B16-DEE2-4525-8D8E-5BBA3107DCD8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Oval Callout 4"/>
          <p:cNvSpPr/>
          <p:nvPr/>
        </p:nvSpPr>
        <p:spPr>
          <a:xfrm>
            <a:off x="3733800" y="533400"/>
            <a:ext cx="914400" cy="612648"/>
          </a:xfrm>
          <a:prstGeom prst="wedgeEllipseCallout">
            <a:avLst>
              <a:gd name="adj1" fmla="val -200521"/>
              <a:gd name="adj2" fmla="val 671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GPS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019800" y="609600"/>
            <a:ext cx="2133600" cy="612648"/>
          </a:xfrm>
          <a:prstGeom prst="wedgeEllipseCallout">
            <a:avLst>
              <a:gd name="adj1" fmla="val 116890"/>
              <a:gd name="adj2" fmla="val 601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Movement sensor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200400" y="18288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410200" y="17526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7848600" y="16764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9753600" y="16002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733800" y="42672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5B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9753600" y="3959352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153400" y="41148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7B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791200" y="41910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11665" y="5986851"/>
            <a:ext cx="680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overall dimension is about 70 x 350 cm,  250 kg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2432-0205-432D-960F-FA24972D161A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-38100"/>
            <a:ext cx="9164109" cy="687308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78268" y="0"/>
            <a:ext cx="8455573" cy="1479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After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 months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data taking we found the detector in a good shape well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protected from sun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heating and from moisture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by rubber foam (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armaflex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 and  by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expanded clay</a:t>
            </a:r>
            <a:endParaRPr lang="it-IT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3A23-DF4D-4C80-B935-BD8679564F1B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2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2570" y="1"/>
            <a:ext cx="9145431" cy="6858001"/>
          </a:xfrm>
        </p:spPr>
      </p:pic>
      <p:sp>
        <p:nvSpPr>
          <p:cNvPr id="6" name="Oval Callout 5"/>
          <p:cNvSpPr/>
          <p:nvPr/>
        </p:nvSpPr>
        <p:spPr>
          <a:xfrm>
            <a:off x="8077200" y="457200"/>
            <a:ext cx="914400" cy="612648"/>
          </a:xfrm>
          <a:prstGeom prst="wedgeEllipseCallout">
            <a:avLst>
              <a:gd name="adj1" fmla="val -213021"/>
              <a:gd name="adj2" fmla="val 438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590800" y="3810000"/>
            <a:ext cx="914400" cy="612648"/>
          </a:xfrm>
          <a:prstGeom prst="wedgeEllipseCallout">
            <a:avLst>
              <a:gd name="adj1" fmla="val 185416"/>
              <a:gd name="adj2" fmla="val 12469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9906000" y="4572000"/>
            <a:ext cx="914400" cy="612648"/>
          </a:xfrm>
          <a:prstGeom prst="wedgeEllipseCallout">
            <a:avLst>
              <a:gd name="adj1" fmla="val -200521"/>
              <a:gd name="adj2" fmla="val 671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  <a:endParaRPr lang="it-IT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114800" y="3048000"/>
            <a:ext cx="4114800" cy="167944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524000" y="0"/>
            <a:ext cx="4114800" cy="1765738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To keep memory about the module orientation 3 fixed vertices were installed and the distances measured with the laser </a:t>
            </a:r>
            <a:r>
              <a:rPr lang="en-US" dirty="0" err="1">
                <a:latin typeface="+mj-lt"/>
                <a:ea typeface="+mj-ea"/>
                <a:cs typeface="+mj-cs"/>
              </a:rPr>
              <a:t>distanziometer</a:t>
            </a:r>
            <a:r>
              <a:rPr lang="en-US" dirty="0">
                <a:latin typeface="+mj-lt"/>
                <a:ea typeface="+mj-ea"/>
                <a:cs typeface="+mj-cs"/>
              </a:rPr>
              <a:t>  (+-2 mm accuracy</a:t>
            </a:r>
            <a:r>
              <a:rPr lang="en-US" dirty="0" smtClean="0">
                <a:latin typeface="+mj-lt"/>
                <a:ea typeface="+mj-ea"/>
                <a:cs typeface="+mj-cs"/>
              </a:rPr>
              <a:t>)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latin typeface="+mj-lt"/>
                <a:ea typeface="+mj-ea"/>
                <a:cs typeface="+mj-cs"/>
              </a:rPr>
              <a:t>GPS data were recorded on 2 detector and on 2 vertex points</a:t>
            </a:r>
            <a:endParaRPr lang="it-IT" dirty="0"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AD66E-3042-4EE1-A791-78257F5826D6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54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data analysis assume the precise knowledge about the mountain shape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endParaRPr lang="it-IT" sz="3600" dirty="0"/>
          </a:p>
        </p:txBody>
      </p:sp>
      <p:pic>
        <p:nvPicPr>
          <p:cNvPr id="4" name="Content Placeholder 3" descr="dem_cont_500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75" y="1297190"/>
            <a:ext cx="9144001" cy="5237614"/>
          </a:xfrm>
        </p:spPr>
      </p:pic>
      <p:sp>
        <p:nvSpPr>
          <p:cNvPr id="5" name="Oval Callout 4"/>
          <p:cNvSpPr/>
          <p:nvPr/>
        </p:nvSpPr>
        <p:spPr>
          <a:xfrm>
            <a:off x="8960074" y="1200804"/>
            <a:ext cx="2286000" cy="612648"/>
          </a:xfrm>
          <a:prstGeom prst="wedgeEllipseCallout">
            <a:avLst>
              <a:gd name="adj1" fmla="val -85416"/>
              <a:gd name="adj2" fmla="val 8893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 position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854674" y="2039004"/>
            <a:ext cx="41910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21674" y="2039004"/>
            <a:ext cx="1524000" cy="3733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3854674" y="1353204"/>
            <a:ext cx="2590800" cy="612648"/>
          </a:xfrm>
          <a:prstGeom prst="wedgeEllipseCallout">
            <a:avLst>
              <a:gd name="adj1" fmla="val 66366"/>
              <a:gd name="adj2" fmla="val 18562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Area of interest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60074" y="6534804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349975" y="6492875"/>
            <a:ext cx="4114800" cy="365125"/>
          </a:xfrm>
        </p:spPr>
        <p:txBody>
          <a:bodyPr/>
          <a:lstStyle/>
          <a:p>
            <a:r>
              <a:rPr lang="en-US" smtClean="0"/>
              <a:t>Valeri Tioukov, Predeal Oct-2013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29204" y="3662493"/>
            <a:ext cx="331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the part of the island above </a:t>
            </a:r>
          </a:p>
          <a:p>
            <a:r>
              <a:rPr lang="en-US" dirty="0" smtClean="0"/>
              <a:t>500m is displayed 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741" y="1412532"/>
            <a:ext cx="2317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Precise and up to date </a:t>
            </a:r>
          </a:p>
          <a:p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en-US" b="1" dirty="0" smtClean="0">
                <a:solidFill>
                  <a:schemeClr val="accent1"/>
                </a:solidFill>
              </a:rPr>
              <a:t>igital Elevations Map (DEM) Is required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043F-2EA0-4108-B06A-91D397E5122D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36"/>
            <a:ext cx="11582400" cy="8686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36"/>
            <a:ext cx="11582400" cy="868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" y="0"/>
            <a:ext cx="11582400" cy="868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0" y="-10136"/>
            <a:ext cx="11582400" cy="868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0" y="0"/>
            <a:ext cx="11582400" cy="868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5635" y="78032"/>
            <a:ext cx="547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DEM – Photo comparison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651102" y="785918"/>
            <a:ext cx="454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Photographs of the mountain taken from the detector position compared to the shape of the DEM viewed from the same point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3BE7-9344-4627-B6A1-AA55FA2A57D9}" type="datetime1">
              <a:rPr lang="en-US" smtClean="0"/>
              <a:t>10/15/2013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548347" y="2612885"/>
            <a:ext cx="2869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recise images coincidence confirms the precision of the GPS coordinates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38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979"/>
            <a:ext cx="10515600" cy="887205"/>
          </a:xfrm>
        </p:spPr>
        <p:txBody>
          <a:bodyPr/>
          <a:lstStyle/>
          <a:p>
            <a:pPr algn="ctr"/>
            <a:r>
              <a:rPr lang="en-US" dirty="0" smtClean="0"/>
              <a:t>Outlook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Nuclear emulsion laboratories and experiments in Italy</a:t>
            </a:r>
          </a:p>
          <a:p>
            <a:r>
              <a:rPr lang="en-US" dirty="0" smtClean="0"/>
              <a:t>Recent </a:t>
            </a:r>
            <a:r>
              <a:rPr lang="en-US" dirty="0" err="1" smtClean="0"/>
              <a:t>Muon</a:t>
            </a:r>
            <a:r>
              <a:rPr lang="en-US" dirty="0" smtClean="0"/>
              <a:t> radiography projects with Italian emulsion laboratories involved</a:t>
            </a:r>
          </a:p>
          <a:p>
            <a:r>
              <a:rPr lang="en-US" dirty="0" smtClean="0"/>
              <a:t>Stromboli </a:t>
            </a:r>
            <a:r>
              <a:rPr lang="en-US" dirty="0"/>
              <a:t>exposure </a:t>
            </a:r>
            <a:r>
              <a:rPr lang="en-US" dirty="0" smtClean="0"/>
              <a:t>22-Oct-2011 </a:t>
            </a:r>
            <a:r>
              <a:rPr lang="en-US" dirty="0"/>
              <a:t>- </a:t>
            </a:r>
            <a:r>
              <a:rPr lang="en-US" dirty="0" smtClean="0"/>
              <a:t>24-Mar-2012 </a:t>
            </a:r>
            <a:r>
              <a:rPr lang="en-US" dirty="0"/>
              <a:t>for 154 </a:t>
            </a:r>
            <a:r>
              <a:rPr lang="en-US" dirty="0" smtClean="0"/>
              <a:t>days</a:t>
            </a:r>
          </a:p>
          <a:p>
            <a:r>
              <a:rPr lang="en-US" dirty="0" smtClean="0"/>
              <a:t>Potential and prospective of muography with nuclear emulsion in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89EC-89EE-4500-BAA7-36D8519EBD07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6688" cy="68625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539B-3BD1-4C10-97B5-7FBF5ED2EFD2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" y="-3176"/>
            <a:ext cx="685800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6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8246" y="257908"/>
            <a:ext cx="325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DEM – Data comparison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95138" y="1617785"/>
            <a:ext cx="3583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</a:t>
            </a:r>
            <a:r>
              <a:rPr lang="en-US" dirty="0" err="1" smtClean="0"/>
              <a:t>tx-ty</a:t>
            </a:r>
            <a:r>
              <a:rPr lang="en-US" dirty="0" smtClean="0"/>
              <a:t>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Dem-data superimposed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absorbed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em</a:t>
            </a:r>
            <a:r>
              <a:rPr lang="en-US" dirty="0" smtClean="0"/>
              <a:t>-data absorbed superimposed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9362"/>
            <a:ext cx="68580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" y="-3176"/>
            <a:ext cx="6858000" cy="685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" y="13010"/>
            <a:ext cx="6858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B572-7FD5-493A-AE78-3C09CD7D00B9}" type="datetime1">
              <a:rPr lang="en-US" smtClean="0"/>
              <a:t>10/15/2013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" y="5934"/>
            <a:ext cx="10076688" cy="68625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"/>
            <a:ext cx="10076688" cy="68625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B9B1-5FBB-4A38-BE52-8345F45E22EB}" type="datetime1">
              <a:rPr lang="en-US" smtClean="0"/>
              <a:t>10/15/2013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" y="10717"/>
            <a:ext cx="10076688" cy="6862572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-2663"/>
            <a:ext cx="10076688" cy="6862572"/>
          </a:xfrm>
          <a:prstGeom prst="rect">
            <a:avLst/>
          </a:prstGeom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5154068" y="85748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B84CD-E410-4F33-A156-C10F81CC131B}" type="datetime1">
              <a:rPr lang="en-US" smtClean="0"/>
              <a:pPr/>
              <a:t>10/15/2013</a:t>
            </a:fld>
            <a:endParaRPr lang="en-US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8354468" y="85748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Valeri Tioukov, IAVCEI 2013</a:t>
            </a:r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12926468" y="85748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90426B-3868-4783-919D-463430091D7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" y="-3605"/>
            <a:ext cx="10076688" cy="68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997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B26C-D505-4239-946D-0A89564F278F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80611" y="3676590"/>
            <a:ext cx="6002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first exercise of data-MC comparison on the incomplete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observe some data excess  in a crater region in respect to MC, this can be a sign of lower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It is difficult yet to judge about more fine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plan to perform additional study to refine  efficiency and background angular dependency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188720" y="3429000"/>
            <a:ext cx="2644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 subtracted from 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10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Nuclear emulsions as a detector for </a:t>
            </a:r>
            <a:r>
              <a:rPr lang="en-US" sz="4000" dirty="0" err="1" smtClean="0"/>
              <a:t>muon</a:t>
            </a:r>
            <a:r>
              <a:rPr lang="en-US" sz="4000" dirty="0" smtClean="0"/>
              <a:t> radiography</a:t>
            </a:r>
            <a:endParaRPr lang="it-IT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64920" y="1383219"/>
            <a:ext cx="4373880" cy="3785652"/>
          </a:xfrm>
          <a:prstGeom prst="rect">
            <a:avLst/>
          </a:prstGeom>
          <a:solidFill>
            <a:srgbClr val="7EEF3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Advantages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Perfect intrinsic angular resolution (better then 2 </a:t>
            </a:r>
            <a:r>
              <a:rPr lang="en-US" sz="2400" dirty="0" err="1"/>
              <a:t>mrad</a:t>
            </a:r>
            <a:r>
              <a:rPr lang="en-US" sz="2400" dirty="0"/>
              <a:t>)</a:t>
            </a:r>
            <a:endParaRPr lang="it-IT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Compact and easy to transport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 electricity </a:t>
            </a:r>
            <a:r>
              <a:rPr lang="en-US" sz="2400" dirty="0" smtClean="0"/>
              <a:t>required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Can be installed in a harsh environment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Modular, can be installed inside narrow locations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431499"/>
            <a:ext cx="4495800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Disadvantages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 time </a:t>
            </a:r>
            <a:r>
              <a:rPr lang="en-US" sz="2400" dirty="0" smtClean="0"/>
              <a:t>information (can be solved in some cases)</a:t>
            </a:r>
            <a:endParaRPr lang="it-IT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Complicated and time-consuming data acquisition – required special scanning systems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accepted temperature range for long-term exposures is </a:t>
            </a:r>
            <a:r>
              <a:rPr lang="en-US" sz="2400" dirty="0" smtClean="0"/>
              <a:t>below 25 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Single-use sensitive part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7256" y="5605431"/>
            <a:ext cx="6604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Able to provide new information complimentary to </a:t>
            </a:r>
          </a:p>
          <a:p>
            <a:pPr algn="ctr"/>
            <a:r>
              <a:rPr lang="en-US" sz="2400" dirty="0" smtClean="0"/>
              <a:t>other methods used for volcanoes  survey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5B9D-ED33-45F3-99B7-6847AF2B0E97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Prospective and potential for emulsion muography in Italy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Currently - a by-product of the technology developed for neutrino physics</a:t>
            </a:r>
          </a:p>
          <a:p>
            <a:r>
              <a:rPr lang="en-US" dirty="0" smtClean="0"/>
              <a:t>The scanning power used in Italy for </a:t>
            </a:r>
            <a:r>
              <a:rPr lang="en-US" dirty="0" err="1" smtClean="0"/>
              <a:t>Unzen</a:t>
            </a:r>
            <a:r>
              <a:rPr lang="en-US" dirty="0" smtClean="0"/>
              <a:t>-Stromboli-</a:t>
            </a:r>
            <a:r>
              <a:rPr lang="en-US" dirty="0" err="1" smtClean="0"/>
              <a:t>Teide</a:t>
            </a:r>
            <a:r>
              <a:rPr lang="en-US" dirty="0" smtClean="0"/>
              <a:t> emulsions scanning is equivalent to 2 scanning systems used 30% of time</a:t>
            </a:r>
          </a:p>
          <a:p>
            <a:r>
              <a:rPr lang="en-US" dirty="0" smtClean="0"/>
              <a:t>Resent scanning speed is about 20 cm</a:t>
            </a:r>
            <a:r>
              <a:rPr lang="en-US" dirty="0"/>
              <a:t>²</a:t>
            </a:r>
            <a:r>
              <a:rPr lang="en-US" dirty="0" smtClean="0"/>
              <a:t>/h/layer so minimum time required for the full scanning of Stromboli-like detector (1m² x 8 layers) is of 170 days</a:t>
            </a:r>
          </a:p>
          <a:p>
            <a:r>
              <a:rPr lang="en-US" dirty="0" smtClean="0"/>
              <a:t>In a near future (1-2 years) with OPERA load going down the available scanning power may become about 10-20 SS 100% available for muography - this means factor 30 speedup</a:t>
            </a:r>
          </a:p>
          <a:p>
            <a:r>
              <a:rPr lang="en-US" dirty="0" smtClean="0"/>
              <a:t>Scanning systems HW upgrade is coming (see morning talk) with additional factor of 5 minimum increase of the scanning speed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In a short time scale we can acquire a potential to perform the analysis of 1 m</a:t>
            </a:r>
            <a:r>
              <a:rPr lang="en-US" u="sng" dirty="0"/>
              <a:t>²</a:t>
            </a:r>
            <a:r>
              <a:rPr lang="en-US" u="sng" dirty="0" smtClean="0">
                <a:solidFill>
                  <a:srgbClr val="002060"/>
                </a:solidFill>
              </a:rPr>
              <a:t> emulsion telescope  in just a few days!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This makes emulsions an attractive option also for a large-scale </a:t>
            </a:r>
            <a:r>
              <a:rPr lang="en-US" dirty="0" err="1" smtClean="0">
                <a:solidFill>
                  <a:srgbClr val="002060"/>
                </a:solidFill>
              </a:rPr>
              <a:t>muon</a:t>
            </a:r>
            <a:r>
              <a:rPr lang="en-US" dirty="0" smtClean="0">
                <a:solidFill>
                  <a:srgbClr val="002060"/>
                </a:solidFill>
              </a:rPr>
              <a:t>  telescopes, </a:t>
            </a:r>
            <a:r>
              <a:rPr lang="en-US" dirty="0" err="1" smtClean="0">
                <a:solidFill>
                  <a:srgbClr val="002060"/>
                </a:solidFill>
              </a:rPr>
              <a:t>multy</a:t>
            </a:r>
            <a:r>
              <a:rPr lang="en-US" dirty="0" smtClean="0">
                <a:solidFill>
                  <a:srgbClr val="002060"/>
                </a:solidFill>
              </a:rPr>
              <a:t>-points exposure (tomography) and for industrial applications</a:t>
            </a:r>
          </a:p>
          <a:p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4938-E7DC-45A5-BD77-6C8371B39D27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48200" y="152400"/>
            <a:ext cx="4753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La </a:t>
            </a:r>
            <a:r>
              <a:rPr lang="en-US" sz="2800" i="1" dirty="0" err="1"/>
              <a:t>Sciara</a:t>
            </a:r>
            <a:r>
              <a:rPr lang="en-US" sz="2800" i="1" dirty="0"/>
              <a:t> </a:t>
            </a:r>
            <a:r>
              <a:rPr lang="en-US" sz="2800" i="1" dirty="0" smtClean="0"/>
              <a:t>del </a:t>
            </a:r>
            <a:r>
              <a:rPr lang="en-US" sz="2800" i="1" dirty="0" err="1"/>
              <a:t>Fuoco</a:t>
            </a:r>
            <a:r>
              <a:rPr lang="en-US" sz="2800" i="1" dirty="0"/>
              <a:t> al </a:t>
            </a:r>
            <a:r>
              <a:rPr lang="en-US" sz="2800" i="1" dirty="0" err="1"/>
              <a:t>tramonto</a:t>
            </a:r>
            <a:endParaRPr lang="it-IT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15680" y="5517232"/>
            <a:ext cx="5690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 for your attention!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0501744" y="6367318"/>
            <a:ext cx="1690255" cy="354157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3176-2DB9-48A6-920D-A6DF2CD1EC0C}" type="datetime1">
              <a:rPr lang="en-US" smtClean="0"/>
              <a:t>10/15/2013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28219"/>
            <a:ext cx="4114800" cy="365125"/>
          </a:xfrm>
        </p:spPr>
        <p:txBody>
          <a:bodyPr/>
          <a:lstStyle/>
          <a:p>
            <a:r>
              <a:rPr lang="en-US" dirty="0" err="1" smtClean="0"/>
              <a:t>Valeri</a:t>
            </a:r>
            <a:r>
              <a:rPr lang="en-US" dirty="0" smtClean="0"/>
              <a:t> </a:t>
            </a:r>
            <a:r>
              <a:rPr lang="en-US" dirty="0" err="1" smtClean="0"/>
              <a:t>Tioukov</a:t>
            </a:r>
            <a:r>
              <a:rPr lang="en-US" dirty="0" smtClean="0"/>
              <a:t>, </a:t>
            </a:r>
            <a:r>
              <a:rPr lang="en-US" dirty="0" err="1" smtClean="0"/>
              <a:t>Predeal</a:t>
            </a:r>
            <a:r>
              <a:rPr lang="en-US" dirty="0" smtClean="0"/>
              <a:t> Oct-2013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725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Emulsion projects and laboratories in Italy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business is fundamental Particle Physics (neutrino experiments in particular)</a:t>
            </a:r>
          </a:p>
          <a:p>
            <a:r>
              <a:rPr lang="en-US" dirty="0" smtClean="0"/>
              <a:t>1990 – 2002 CHORUS experiment </a:t>
            </a:r>
          </a:p>
          <a:p>
            <a:r>
              <a:rPr lang="en-US" dirty="0" smtClean="0"/>
              <a:t>2002 – now OPERA project</a:t>
            </a:r>
          </a:p>
          <a:p>
            <a:r>
              <a:rPr lang="en-US" dirty="0" smtClean="0"/>
              <a:t>Emulsion scanning laboratories in Italy (OPERA participants)</a:t>
            </a:r>
          </a:p>
          <a:p>
            <a:pPr lvl="1"/>
            <a:r>
              <a:rPr lang="en-US" dirty="0" smtClean="0"/>
              <a:t>Napoli, Salerno, Gran </a:t>
            </a:r>
            <a:r>
              <a:rPr lang="en-US" dirty="0" err="1" smtClean="0"/>
              <a:t>Sasso</a:t>
            </a:r>
            <a:r>
              <a:rPr lang="en-US" dirty="0" smtClean="0"/>
              <a:t>, Bari, Bologna, </a:t>
            </a:r>
            <a:r>
              <a:rPr lang="en-US" dirty="0" err="1" smtClean="0"/>
              <a:t>Padova</a:t>
            </a:r>
            <a:endParaRPr lang="en-US" dirty="0" smtClean="0"/>
          </a:p>
          <a:p>
            <a:pPr lvl="1"/>
            <a:r>
              <a:rPr lang="en-US" dirty="0" smtClean="0"/>
              <a:t>About 30 scanning systems were constructed in Italy for OPERA </a:t>
            </a:r>
            <a:r>
              <a:rPr lang="en-US" dirty="0" err="1" smtClean="0"/>
              <a:t>scnning</a:t>
            </a:r>
            <a:endParaRPr lang="en-US" dirty="0" smtClean="0"/>
          </a:p>
          <a:p>
            <a:r>
              <a:rPr lang="en-US" dirty="0" smtClean="0"/>
              <a:t>Since 2011 – some laboratories are involved in Muography projects</a:t>
            </a:r>
          </a:p>
          <a:p>
            <a:pPr lvl="1"/>
            <a:r>
              <a:rPr lang="en-US" dirty="0" smtClean="0"/>
              <a:t>Napoli, Salerno, Gran </a:t>
            </a:r>
            <a:r>
              <a:rPr lang="en-US" dirty="0" err="1" smtClean="0"/>
              <a:t>Sasso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6A06-6936-4950-B68F-E01395E6A9EC}" type="datetime1">
              <a:rPr lang="en-US" smtClean="0"/>
              <a:t>10/15/2013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1544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The OPERA detector: 8.9 </a:t>
            </a:r>
            <a:r>
              <a:rPr lang="en-US" sz="2800" dirty="0" err="1"/>
              <a:t>mln</a:t>
            </a:r>
            <a:r>
              <a:rPr lang="en-US" sz="2800" dirty="0"/>
              <a:t> films with the total </a:t>
            </a:r>
            <a:r>
              <a:rPr lang="en-US" sz="2800" dirty="0" smtClean="0"/>
              <a:t>emulsion sensitive surface </a:t>
            </a:r>
            <a:r>
              <a:rPr lang="en-US" sz="2800" dirty="0"/>
              <a:t>of </a:t>
            </a:r>
            <a:r>
              <a:rPr lang="en-US" sz="2800" dirty="0" smtClean="0"/>
              <a:t>200000 </a:t>
            </a:r>
            <a:r>
              <a:rPr lang="en-US" altLang="ja-JP" sz="2800" dirty="0"/>
              <a:t>m</a:t>
            </a:r>
            <a:r>
              <a:rPr lang="en-US" altLang="ja-JP" sz="2800" baseline="30000" dirty="0"/>
              <a:t>2</a:t>
            </a:r>
            <a:endParaRPr lang="it-IT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462532" y="1219059"/>
            <a:ext cx="7493944" cy="4031814"/>
            <a:chOff x="2591313" y="1219059"/>
            <a:chExt cx="9365163" cy="4807556"/>
          </a:xfrm>
        </p:grpSpPr>
        <p:pic>
          <p:nvPicPr>
            <p:cNvPr id="5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2" cstate="print"/>
            <a:srcRect l="9070" t="2968" r="24023" b="880"/>
            <a:stretch>
              <a:fillRect/>
            </a:stretch>
          </p:blipFill>
          <p:spPr bwMode="auto">
            <a:xfrm>
              <a:off x="5328663" y="1219059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/>
            <a:srcRect t="32" b="4004"/>
            <a:stretch>
              <a:fillRect/>
            </a:stretch>
          </p:blipFill>
          <p:spPr bwMode="auto">
            <a:xfrm>
              <a:off x="2812476" y="1219059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4" cstate="print"/>
            <a:srcRect l="9525" t="2815" b="1811"/>
            <a:stretch>
              <a:fillRect/>
            </a:stretch>
          </p:blipFill>
          <p:spPr bwMode="auto">
            <a:xfrm>
              <a:off x="7291035" y="1219059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/>
            <a:srcRect l="30688" t="2217" b="3053"/>
            <a:stretch>
              <a:fillRect/>
            </a:stretch>
          </p:blipFill>
          <p:spPr bwMode="auto">
            <a:xfrm>
              <a:off x="9768901" y="1219059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Line 60"/>
            <p:cNvSpPr>
              <a:spLocks noChangeShapeType="1"/>
            </p:cNvSpPr>
            <p:nvPr/>
          </p:nvSpPr>
          <p:spPr bwMode="auto">
            <a:xfrm>
              <a:off x="9557627" y="5737182"/>
              <a:ext cx="575706" cy="289433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it-IT" sz="2000"/>
            </a:p>
          </p:txBody>
        </p:sp>
        <p:sp>
          <p:nvSpPr>
            <p:cNvPr id="31" name="AutoShape 106"/>
            <p:cNvSpPr>
              <a:spLocks noChangeArrowheads="1"/>
            </p:cNvSpPr>
            <p:nvPr/>
          </p:nvSpPr>
          <p:spPr bwMode="auto">
            <a:xfrm rot="353646">
              <a:off x="2591313" y="2948131"/>
              <a:ext cx="1615200" cy="637962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2400" dirty="0" smtClean="0">
                  <a:solidFill>
                    <a:srgbClr val="000000"/>
                  </a:solidFill>
                  <a:ea typeface="MS Gothic" pitchFamily="49" charset="-128"/>
                </a:rPr>
                <a:t>neutrino</a:t>
              </a:r>
              <a:endParaRPr lang="en-GB" altLang="ja-JP" sz="2400" dirty="0">
                <a:solidFill>
                  <a:srgbClr val="000000"/>
                </a:solidFill>
                <a:ea typeface="MS Gothic" pitchFamily="49" charset="-128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501193" y="3623148"/>
            <a:ext cx="27728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10x10x50 meters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apparatus</a:t>
            </a:r>
          </a:p>
          <a:p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49" y="1409895"/>
            <a:ext cx="3941762" cy="3276600"/>
          </a:xfrm>
          <a:prstGeom prst="rect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</p:pic>
      <p:pic>
        <p:nvPicPr>
          <p:cNvPr id="24" name="Picture 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7352" y="4937739"/>
            <a:ext cx="2569231" cy="1968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3" name="Straight Arrow Connector 32"/>
          <p:cNvCxnSpPr/>
          <p:nvPr/>
        </p:nvCxnSpPr>
        <p:spPr>
          <a:xfrm flipH="1">
            <a:off x="7975756" y="2660919"/>
            <a:ext cx="830827" cy="2948862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1960" y="5250873"/>
            <a:ext cx="22025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ECC “brick”</a:t>
            </a:r>
          </a:p>
          <a:p>
            <a:r>
              <a:rPr lang="en-US" sz="2000" dirty="0" smtClean="0"/>
              <a:t>57 emulsion plates </a:t>
            </a:r>
          </a:p>
          <a:p>
            <a:r>
              <a:rPr lang="en-US" sz="2000" dirty="0" smtClean="0"/>
              <a:t>56 lead plates</a:t>
            </a:r>
          </a:p>
          <a:p>
            <a:r>
              <a:rPr lang="en-US" sz="2000" dirty="0" smtClean="0"/>
              <a:t>10x12x7 cm, 8 kg</a:t>
            </a:r>
            <a:endParaRPr lang="en-US" sz="2000" dirty="0"/>
          </a:p>
        </p:txBody>
      </p:sp>
      <p:pic>
        <p:nvPicPr>
          <p:cNvPr id="32" name="Picture 15" descr="DSCF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86" y="5017630"/>
            <a:ext cx="2301642" cy="18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2257399" y="3474720"/>
            <a:ext cx="2382106" cy="213506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90F6-95B8-4722-A40B-C7D4632E539A}" type="datetime1">
              <a:rPr lang="en-US" smtClean="0"/>
              <a:t>10/15/2013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1246-E37D-4383-A6F1-B0EE27C60177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5</a:t>
            </a:fld>
            <a:endParaRPr lang="en-US"/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 rotWithShape="1">
          <a:blip r:embed="rId2"/>
          <a:srcRect l="18763" t="15751" r="2710" b="3636"/>
          <a:stretch/>
        </p:blipFill>
        <p:spPr>
          <a:xfrm>
            <a:off x="396240" y="3312919"/>
            <a:ext cx="5337843" cy="3504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3333" y="3347756"/>
            <a:ext cx="98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Unzen</a:t>
            </a:r>
            <a:endParaRPr lang="en-US" sz="2400" b="1" dirty="0"/>
          </a:p>
        </p:txBody>
      </p:sp>
      <p:pic>
        <p:nvPicPr>
          <p:cNvPr id="11" name="Picture 4" descr="http://www.eoliando.it/imago/Stromboli_Ginostr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65" y="0"/>
            <a:ext cx="5461846" cy="32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o de Teide - Volc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5089" b="16668"/>
          <a:stretch/>
        </p:blipFill>
        <p:spPr bwMode="auto">
          <a:xfrm>
            <a:off x="5971466" y="3347756"/>
            <a:ext cx="5461846" cy="35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93632" y="0"/>
            <a:ext cx="143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Stromboli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1003" y="3500156"/>
            <a:ext cx="190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Teide</a:t>
            </a:r>
            <a:r>
              <a:rPr lang="en-US" sz="2400" b="1" dirty="0" smtClean="0"/>
              <a:t> summit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0161" y="170714"/>
            <a:ext cx="4604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Muography emulsion projects with </a:t>
            </a:r>
          </a:p>
          <a:p>
            <a:r>
              <a:rPr lang="en-US" sz="2400" dirty="0" smtClean="0"/>
              <a:t>participation of Italian laboratories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8652" y="1191490"/>
            <a:ext cx="5148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Unzen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d</a:t>
            </a:r>
            <a:r>
              <a:rPr lang="en-US" dirty="0" smtClean="0"/>
              <a:t>ata analysis is in the final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Stromboli – half statistics, first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Teide</a:t>
            </a:r>
            <a:r>
              <a:rPr lang="en-US" dirty="0" smtClean="0"/>
              <a:t> – exposure is completed, scanning is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727B-74BD-4DF3-9295-C05EDCBABEA1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417" y="1154219"/>
            <a:ext cx="5344390" cy="2869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4212" y="1601483"/>
            <a:ext cx="14114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Telescope</a:t>
            </a:r>
            <a:endParaRPr lang="en-US" sz="2400" dirty="0"/>
          </a:p>
        </p:txBody>
      </p:sp>
      <p:sp>
        <p:nvSpPr>
          <p:cNvPr id="9" name="Block Arc 8"/>
          <p:cNvSpPr/>
          <p:nvPr/>
        </p:nvSpPr>
        <p:spPr>
          <a:xfrm>
            <a:off x="587520" y="187817"/>
            <a:ext cx="6241604" cy="4682836"/>
          </a:xfrm>
          <a:prstGeom prst="blockArc">
            <a:avLst>
              <a:gd name="adj1" fmla="val 10800000"/>
              <a:gd name="adj2" fmla="val 21540878"/>
              <a:gd name="adj3" fmla="val 6877"/>
            </a:avLst>
          </a:prstGeom>
          <a:solidFill>
            <a:srgbClr val="00B0F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6833"/>
            <a:ext cx="10515600" cy="1325563"/>
          </a:xfrm>
        </p:spPr>
        <p:txBody>
          <a:bodyPr/>
          <a:lstStyle/>
          <a:p>
            <a:r>
              <a:rPr lang="en-US" dirty="0" smtClean="0"/>
              <a:t>The principle of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adiography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B60AAD-8B41-4512-AC3C-0010290E5D13}" type="datetime1">
              <a:rPr lang="en-US" smtClean="0"/>
              <a:pPr/>
              <a:t>10/15/2013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Valeri Tioukov, IAVCEI 2013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90426B-3868-4783-919D-463430091D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2643" y="2529235"/>
            <a:ext cx="26762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Nearly horizontal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tmospheric </a:t>
            </a:r>
            <a:r>
              <a:rPr lang="en-US" sz="2400" dirty="0" err="1" smtClean="0"/>
              <a:t>muons</a:t>
            </a:r>
            <a:r>
              <a:rPr lang="en-US" sz="2400" dirty="0" smtClean="0"/>
              <a:t> cross the mountain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6537" y="1248138"/>
            <a:ext cx="41127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It’s assumed that the </a:t>
            </a:r>
            <a:r>
              <a:rPr lang="en-US" sz="2400" dirty="0" err="1" smtClean="0"/>
              <a:t>muon</a:t>
            </a:r>
            <a:r>
              <a:rPr lang="en-US" sz="2400" dirty="0" smtClean="0"/>
              <a:t> flux and spectrum well known and nearly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Assumed the precise knowledge about the mountain shape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we can obtain is the angular map of the average rock density using the </a:t>
            </a:r>
            <a:r>
              <a:rPr lang="en-US" sz="2400" dirty="0" err="1" smtClean="0"/>
              <a:t>muons</a:t>
            </a:r>
            <a:r>
              <a:rPr lang="en-US" sz="2400" dirty="0" smtClean="0"/>
              <a:t> </a:t>
            </a:r>
            <a:r>
              <a:rPr lang="en-US" sz="2400" b="1" dirty="0" smtClean="0"/>
              <a:t>absorption</a:t>
            </a:r>
            <a:r>
              <a:rPr lang="en-US" sz="2400" dirty="0" smtClean="0"/>
              <a:t>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Detector should provide precise angle for each particle passed through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710417" y="3848412"/>
            <a:ext cx="4795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method is limited to the upper part of  the mountain above the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Low </a:t>
            </a:r>
            <a:r>
              <a:rPr lang="en-US" sz="2000" dirty="0" err="1"/>
              <a:t>m</a:t>
            </a:r>
            <a:r>
              <a:rPr lang="en-US" sz="2000" dirty="0" err="1" smtClean="0"/>
              <a:t>uons</a:t>
            </a:r>
            <a:r>
              <a:rPr lang="en-US" sz="2000" dirty="0" smtClean="0"/>
              <a:t> rate do not allow to have short exposure – months is a typical time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 km of the rock thickness is an approximate upper limit for 1-few m</a:t>
            </a:r>
            <a:r>
              <a:rPr lang="en-US" sz="2000" baseline="30000" dirty="0" smtClean="0"/>
              <a:t>2  </a:t>
            </a:r>
            <a:r>
              <a:rPr lang="en-US" sz="2000" dirty="0" smtClean="0"/>
              <a:t>detectors with few months exposure </a:t>
            </a:r>
            <a:endParaRPr lang="en-US" sz="2000" baseline="30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422106" y="6172330"/>
            <a:ext cx="389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Emulsion is a good candidate!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5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for the Stromboli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599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Stromboli is one of the most known and most active volcanoes in the world</a:t>
            </a:r>
          </a:p>
          <a:p>
            <a:r>
              <a:rPr lang="en-US" dirty="0" smtClean="0"/>
              <a:t>Great amount of monitoring equipment is installed on the volcano slopes, but the exact internal structure of the region below craters is not well understood yet</a:t>
            </a:r>
          </a:p>
          <a:p>
            <a:r>
              <a:rPr lang="en-US" dirty="0" smtClean="0"/>
              <a:t>There is a possibility that the explosion source </a:t>
            </a:r>
            <a:r>
              <a:rPr lang="en-US" dirty="0"/>
              <a:t>mechanism is representative of </a:t>
            </a:r>
            <a:r>
              <a:rPr lang="en-US" dirty="0" smtClean="0"/>
              <a:t>two cracks </a:t>
            </a:r>
            <a:r>
              <a:rPr lang="en-US" dirty="0"/>
              <a:t>dipping ∼60◦ that are located approximately </a:t>
            </a:r>
            <a:r>
              <a:rPr lang="en-US" dirty="0" smtClean="0"/>
              <a:t>220-260 m, </a:t>
            </a:r>
            <a:r>
              <a:rPr lang="en-US" dirty="0"/>
              <a:t>beneath the active craters, </a:t>
            </a:r>
            <a:r>
              <a:rPr lang="en-US" dirty="0" smtClean="0"/>
              <a:t>probably representing </a:t>
            </a:r>
            <a:r>
              <a:rPr lang="en-US" dirty="0"/>
              <a:t>parts of an echelon system of </a:t>
            </a:r>
            <a:r>
              <a:rPr lang="en-US" dirty="0" smtClean="0"/>
              <a:t>fissures</a:t>
            </a:r>
          </a:p>
          <a:p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radiography can be </a:t>
            </a:r>
            <a:r>
              <a:rPr lang="en-US" dirty="0"/>
              <a:t>an independent technique for investigating </a:t>
            </a:r>
            <a:r>
              <a:rPr lang="en-US" dirty="0" smtClean="0"/>
              <a:t>the internal </a:t>
            </a:r>
            <a:r>
              <a:rPr lang="en-US" dirty="0"/>
              <a:t>structure of the cone and revealing the location </a:t>
            </a:r>
            <a:r>
              <a:rPr lang="en-US" dirty="0" smtClean="0"/>
              <a:t>and extent </a:t>
            </a:r>
            <a:r>
              <a:rPr lang="en-US" dirty="0"/>
              <a:t>of the conduits that feed the continuous </a:t>
            </a:r>
            <a:r>
              <a:rPr lang="en-US" dirty="0" smtClean="0"/>
              <a:t>explosions</a:t>
            </a:r>
          </a:p>
          <a:p>
            <a:r>
              <a:rPr lang="en-US" dirty="0" smtClean="0"/>
              <a:t>Region  under “</a:t>
            </a:r>
            <a:r>
              <a:rPr lang="en-US" dirty="0" err="1" smtClean="0"/>
              <a:t>Sciara</a:t>
            </a:r>
            <a:r>
              <a:rPr lang="en-US" dirty="0" smtClean="0"/>
              <a:t> del </a:t>
            </a:r>
            <a:r>
              <a:rPr lang="en-US" dirty="0" err="1" smtClean="0"/>
              <a:t>Fuoco</a:t>
            </a:r>
            <a:r>
              <a:rPr lang="en-US" dirty="0" smtClean="0"/>
              <a:t>” is the one of our interest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F637-9520-46F7-99BD-1E1257CD7B0E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4913" y="5575821"/>
            <a:ext cx="629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Motivations for </a:t>
            </a:r>
            <a:r>
              <a:rPr lang="en-US" b="1" dirty="0" err="1"/>
              <a:t>muon</a:t>
            </a:r>
            <a:r>
              <a:rPr lang="en-US" b="1" dirty="0"/>
              <a:t> radiography of active volcanoes, </a:t>
            </a:r>
            <a:endParaRPr lang="en-US" b="1" dirty="0" smtClean="0"/>
          </a:p>
          <a:p>
            <a:r>
              <a:rPr lang="en-US" dirty="0" smtClean="0"/>
              <a:t>G</a:t>
            </a:r>
            <a:r>
              <a:rPr lang="en-US" dirty="0"/>
              <a:t>. </a:t>
            </a:r>
            <a:r>
              <a:rPr lang="en-US" dirty="0" err="1"/>
              <a:t>Macedonio</a:t>
            </a:r>
            <a:r>
              <a:rPr lang="en-US" dirty="0"/>
              <a:t> and M. Martini, </a:t>
            </a:r>
            <a:r>
              <a:rPr lang="en-US" i="1" dirty="0"/>
              <a:t>Earth Planets Space</a:t>
            </a:r>
            <a:r>
              <a:rPr lang="en-US" dirty="0"/>
              <a:t>, </a:t>
            </a:r>
            <a:r>
              <a:rPr lang="en-US" b="1" dirty="0"/>
              <a:t>61</a:t>
            </a:r>
            <a:r>
              <a:rPr lang="en-US" dirty="0"/>
              <a:t>, 1–5, </a:t>
            </a:r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E22A1-E5F6-4918-9852-AE75D5F38FDF}" type="datetime1">
              <a:rPr lang="en-US" smtClean="0"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://vulcan.fis.uniroma3.it/gnv/stromboli/gif/fase6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5180" cy="3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oliando.it/imago/Stromboli_Ginostr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0"/>
            <a:ext cx="5685180" cy="3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eteoweb.eu/wp-content/uploads/2013/01/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8817"/>
            <a:ext cx="5668620" cy="33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3/31/Sciara_del_fuo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3458817"/>
            <a:ext cx="5685180" cy="33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6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1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182" y="0"/>
            <a:ext cx="7245627" cy="1143000"/>
          </a:xfrm>
        </p:spPr>
        <p:txBody>
          <a:bodyPr>
            <a:noAutofit/>
          </a:bodyPr>
          <a:lstStyle/>
          <a:p>
            <a:r>
              <a:rPr lang="en-US" sz="2400" dirty="0"/>
              <a:t>Good place for the detector installation </a:t>
            </a:r>
            <a:r>
              <a:rPr lang="en-US" sz="2400" dirty="0" smtClean="0"/>
              <a:t>was </a:t>
            </a:r>
            <a:r>
              <a:rPr lang="en-US" sz="2400" dirty="0"/>
              <a:t>individuated </a:t>
            </a:r>
            <a:r>
              <a:rPr lang="en-US" sz="2400" dirty="0" smtClean="0"/>
              <a:t>in </a:t>
            </a:r>
            <a:r>
              <a:rPr lang="en-US" sz="2400" dirty="0"/>
              <a:t>May 2011 (the only  relatively flat at this altitude)</a:t>
            </a:r>
            <a:endParaRPr lang="it-IT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Predeal Oct-2013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8F0-04CA-4D1C-9034-34C9B9F4046B}" type="datetime1">
              <a:rPr lang="en-US" smtClean="0"/>
              <a:t>10/15/2013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4222</TotalTime>
  <Words>1475</Words>
  <Application>Microsoft Office PowerPoint</Application>
  <PresentationFormat>Widescreen</PresentationFormat>
  <Paragraphs>239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MS Gothic</vt:lpstr>
      <vt:lpstr>ＭＳ Ｐゴシック</vt:lpstr>
      <vt:lpstr>Arial</vt:lpstr>
      <vt:lpstr>Calibri</vt:lpstr>
      <vt:lpstr>Calibri Light</vt:lpstr>
      <vt:lpstr>Office Theme</vt:lpstr>
      <vt:lpstr>Muography with nuclear emulsions in Italy</vt:lpstr>
      <vt:lpstr>Outlook</vt:lpstr>
      <vt:lpstr>Emulsion projects and laboratories in Italy</vt:lpstr>
      <vt:lpstr>The OPERA detector: 8.9 mln films with the total emulsion sensitive surface of 200000 m2</vt:lpstr>
      <vt:lpstr>PowerPoint Presentation</vt:lpstr>
      <vt:lpstr>The principle of muon radiography</vt:lpstr>
      <vt:lpstr>Motivations for the Stromboli exposure</vt:lpstr>
      <vt:lpstr>PowerPoint Presentation</vt:lpstr>
      <vt:lpstr>Good place for the detector installation was individuated in May 2011 (the only  relatively flat at this altitude)</vt:lpstr>
      <vt:lpstr>PowerPoint Presentation</vt:lpstr>
      <vt:lpstr>Above 500 m part of the island</vt:lpstr>
      <vt:lpstr>Example of the elevation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 analysis assume the precise knowledge about the mountain shape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emulsions as a detector for muon radiography</vt:lpstr>
      <vt:lpstr>Prospective and potential for emulsion muography in Italy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Stromboli analysis summary</dc:title>
  <dc:creator>vt</dc:creator>
  <cp:lastModifiedBy>vt</cp:lastModifiedBy>
  <cp:revision>86</cp:revision>
  <dcterms:created xsi:type="dcterms:W3CDTF">2013-07-18T08:38:16Z</dcterms:created>
  <dcterms:modified xsi:type="dcterms:W3CDTF">2013-10-15T13:57:14Z</dcterms:modified>
</cp:coreProperties>
</file>